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8" r:id="rId8"/>
    <p:sldId id="267" r:id="rId9"/>
    <p:sldId id="269" r:id="rId10"/>
    <p:sldId id="263" r:id="rId11"/>
    <p:sldId id="264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Unbound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35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2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0C27-14E0-8CE3-173E-4B1EE372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88C47-C55D-6F56-EDE0-2537D20AE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DA2BC-A173-5AEF-B682-72E9975B2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B3BAC-075D-4B3C-DA3F-D6F45536B6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ickr.com/photos/75891602@N00/1608430507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1881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Ultimate T20 Cricket Team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98550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aims to construct the ultimate T20 cricket team by leveraging data from the 2019 to 2024 World Cups and t20s . Using web scraping, data cleaning, and rigorous analysis, we’ll identify the top performers and assemble a dream team.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942737"/>
            <a:ext cx="7464504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Team Composition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Balanced Team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618184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final team was carefully selected to achieve a balance between batting, bowling, and all-round skills.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940850"/>
            <a:ext cx="300335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Selection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402693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Player roles and positions were considered to create a well-rounded and dynamic team.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725358"/>
            <a:ext cx="293512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Composition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187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chose a combination of experienced and emerging players to maximize team potential.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D6B02F-53D2-4184-66C0-45BB91C51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742" y="500777"/>
            <a:ext cx="7869317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Results, Evaluation, and Future Directions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42" y="1844993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742" y="2482215"/>
            <a:ext cx="244185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Performance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3742" y="2859286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team’s performance was evaluated based on its overall win-loss record and individual player contributions.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42" y="3988475"/>
            <a:ext cx="455176" cy="45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742" y="4625697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3742" y="5002768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Ongoing data analysis will be conducted to identify areas for improvement and optimize team performance.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742" y="6131957"/>
            <a:ext cx="455176" cy="45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742" y="6769179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Research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3742" y="7146250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 research will explore incorporating real-time data and advanced analytics to enhance team selection and performance.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C43D2-2B93-15F4-56BA-A90FFFED4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6641" y="1"/>
            <a:ext cx="7468553" cy="1003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0821" y="14326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Selecting the most optimal T20 cricket team is challenging due to the vast amount of player performance data.</a:t>
            </a:r>
            <a:endParaRPr lang="en-US" sz="20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1482AB7-DDAD-0D74-03E7-490D8A6E280B}"/>
              </a:ext>
            </a:extLst>
          </p:cNvPr>
          <p:cNvSpPr/>
          <p:nvPr/>
        </p:nvSpPr>
        <p:spPr>
          <a:xfrm>
            <a:off x="536641" y="2242343"/>
            <a:ext cx="6104387" cy="1003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Issues:</a:t>
            </a:r>
            <a:endParaRPr lang="en-US" sz="36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3DE02F3-4B9E-AC22-FE01-310A7FD8C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49" y="3245952"/>
            <a:ext cx="8218448" cy="198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CAD6DE"/>
                </a:solidFill>
                <a:latin typeface="Cabin" pitchFamily="34" charset="0"/>
              </a:rPr>
              <a:t>Inconsistent performance across different match conditions</a:t>
            </a:r>
          </a:p>
          <a:p>
            <a:pPr marL="342900" marR="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CAD6DE"/>
                </a:solidFill>
                <a:latin typeface="Cabin" pitchFamily="34" charset="0"/>
              </a:rPr>
              <a:t>Balancing roles: Batsmen, bowlers, and allrounders for team effectiveness</a:t>
            </a:r>
          </a:p>
          <a:p>
            <a:pPr marL="342900" marR="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CAD6DE"/>
                </a:solidFill>
                <a:latin typeface="Cabin" pitchFamily="34" charset="0"/>
              </a:rPr>
              <a:t>Subjective selection: Need for objective, data driven criteria to minimize bias </a:t>
            </a: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380A8937-3B4D-E3F1-3B16-237604811B04}"/>
              </a:ext>
            </a:extLst>
          </p:cNvPr>
          <p:cNvSpPr/>
          <p:nvPr/>
        </p:nvSpPr>
        <p:spPr>
          <a:xfrm>
            <a:off x="463468" y="5084133"/>
            <a:ext cx="6104387" cy="1003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</a:rPr>
              <a:t>Goal:</a:t>
            </a:r>
            <a:endParaRPr lang="en-US" sz="36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B6EE183-A259-A1B3-334C-C4E23DD38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49" y="6078128"/>
            <a:ext cx="8218448" cy="83330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2000" dirty="0">
                <a:solidFill>
                  <a:srgbClr val="CAD6DE"/>
                </a:solidFill>
                <a:latin typeface="Cabin" pitchFamily="34" charset="0"/>
              </a:rPr>
              <a:t>Use data analysis to create a balanced and </a:t>
            </a:r>
            <a:r>
              <a:rPr lang="en-GB" sz="2000" dirty="0" err="1">
                <a:solidFill>
                  <a:srgbClr val="CAD6DE"/>
                </a:solidFill>
                <a:latin typeface="Cabin" pitchFamily="34" charset="0"/>
              </a:rPr>
              <a:t>highperforming</a:t>
            </a:r>
            <a:r>
              <a:rPr lang="en-GB" sz="2000" dirty="0">
                <a:solidFill>
                  <a:srgbClr val="CAD6DE"/>
                </a:solidFill>
                <a:latin typeface="Cabin" pitchFamily="34" charset="0"/>
              </a:rPr>
              <a:t> T20 team based on 2022 and 2024 World Cup data.</a:t>
            </a:r>
            <a:r>
              <a:rPr lang="en-US" altLang="en-US" sz="2000" dirty="0">
                <a:solidFill>
                  <a:srgbClr val="CAD6DE"/>
                </a:solidFill>
                <a:latin typeface="Cabin" pitchFamily="34" charset="0"/>
              </a:rPr>
              <a:t> </a:t>
            </a:r>
          </a:p>
        </p:txBody>
      </p:sp>
      <p:pic>
        <p:nvPicPr>
          <p:cNvPr id="26" name="Picture 25" descr="A trophy on a white surface&#10;&#10;Description automatically generated">
            <a:extLst>
              <a:ext uri="{FF2B5EF4-FFF2-40B4-BE49-F238E27FC236}">
                <a16:creationId xmlns:a16="http://schemas.microsoft.com/office/drawing/2014/main" id="{9A16ACF2-DD50-A781-BC79-F6CC16703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58200" y="0"/>
            <a:ext cx="6172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10009-8EF6-EC63-0923-29015166755D}"/>
              </a:ext>
            </a:extLst>
          </p:cNvPr>
          <p:cNvSpPr txBox="1"/>
          <p:nvPr/>
        </p:nvSpPr>
        <p:spPr>
          <a:xfrm>
            <a:off x="706056" y="1291423"/>
            <a:ext cx="13218288" cy="698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GB" sz="2800" dirty="0">
                <a:solidFill>
                  <a:srgbClr val="CAD6DE"/>
                </a:solidFill>
                <a:latin typeface="Cabin" pitchFamily="34" charset="0"/>
              </a:rPr>
              <a:t>Objective</a:t>
            </a: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:  </a:t>
            </a:r>
          </a:p>
          <a:p>
            <a:pPr>
              <a:lnSpc>
                <a:spcPts val="3000"/>
              </a:lnSpc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To use data analysis techniques to select the ultimate T20 cricket team based on player performances in the 2020 to 2024 all World Cups and IPL.</a:t>
            </a:r>
          </a:p>
          <a:p>
            <a:pPr>
              <a:lnSpc>
                <a:spcPts val="3000"/>
              </a:lnSpc>
            </a:pPr>
            <a:endParaRPr lang="en-GB" sz="2000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</a:pPr>
            <a:r>
              <a:rPr lang="en-GB" sz="2800" dirty="0">
                <a:solidFill>
                  <a:srgbClr val="CAD6DE"/>
                </a:solidFill>
                <a:latin typeface="Cabin" pitchFamily="34" charset="0"/>
              </a:rPr>
              <a:t>Data Sources: 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Match data from 2020 to 2024 all World Cups and IPL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Player performance statistics (batting, bowling, allrounder contributions)</a:t>
            </a:r>
          </a:p>
          <a:p>
            <a:pPr>
              <a:lnSpc>
                <a:spcPts val="3000"/>
              </a:lnSpc>
            </a:pPr>
            <a:endParaRPr lang="en-GB" sz="2400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</a:pPr>
            <a:r>
              <a:rPr lang="en-GB" sz="2800" dirty="0">
                <a:solidFill>
                  <a:srgbClr val="CAD6DE"/>
                </a:solidFill>
                <a:latin typeface="Cabin" pitchFamily="34" charset="0"/>
              </a:rPr>
              <a:t>Methods Used: 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Web Scraping: Extracted match and player data using Beautiful Soup 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Data Cleaning: Processed raw data to handle inconsistencies and missing values 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Analysis: Established criteria to rank and select </a:t>
            </a:r>
            <a:r>
              <a:rPr lang="en-GB" sz="2400" dirty="0" err="1">
                <a:solidFill>
                  <a:srgbClr val="CAD6DE"/>
                </a:solidFill>
                <a:latin typeface="Cabin" pitchFamily="34" charset="0"/>
              </a:rPr>
              <a:t>topperforming</a:t>
            </a: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 players</a:t>
            </a:r>
          </a:p>
          <a:p>
            <a:pPr>
              <a:lnSpc>
                <a:spcPts val="3000"/>
              </a:lnSpc>
            </a:pPr>
            <a:endParaRPr lang="en-GB" sz="2000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</a:pPr>
            <a:r>
              <a:rPr lang="en-GB" sz="2800" dirty="0">
                <a:solidFill>
                  <a:srgbClr val="CAD6DE"/>
                </a:solidFill>
                <a:latin typeface="Cabin" pitchFamily="34" charset="0"/>
              </a:rPr>
              <a:t>Outcome:  </a:t>
            </a:r>
          </a:p>
          <a:p>
            <a:pPr>
              <a:lnSpc>
                <a:spcPts val="3000"/>
              </a:lnSpc>
            </a:pPr>
            <a:r>
              <a:rPr lang="en-GB" sz="2400" dirty="0">
                <a:solidFill>
                  <a:srgbClr val="CAD6DE"/>
                </a:solidFill>
                <a:latin typeface="Cabin" pitchFamily="34" charset="0"/>
              </a:rPr>
              <a:t>A data-driven selection of the best cricket team, balancing key roles like batsmen, bowlers, and all-rounders.</a:t>
            </a:r>
          </a:p>
          <a:p>
            <a:pPr>
              <a:lnSpc>
                <a:spcPts val="3000"/>
              </a:lnSpc>
            </a:pPr>
            <a:endParaRPr lang="en-GB" sz="2000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</a:pPr>
            <a:endParaRPr lang="en-IN" sz="2000" dirty="0">
              <a:solidFill>
                <a:srgbClr val="CAD6DE"/>
              </a:solidFill>
              <a:latin typeface="Cabin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6F70-C5CA-A263-28BF-939FCEE9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3" y="5574072"/>
            <a:ext cx="1543265" cy="600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AAE37F-BBD0-7743-5D4A-6AA0D93F5C9A}"/>
              </a:ext>
            </a:extLst>
          </p:cNvPr>
          <p:cNvSpPr txBox="1"/>
          <p:nvPr/>
        </p:nvSpPr>
        <p:spPr>
          <a:xfrm>
            <a:off x="879678" y="428263"/>
            <a:ext cx="12871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FFFFFF"/>
                </a:solidFill>
                <a:latin typeface="Unbounded" pitchFamily="34" charset="0"/>
              </a:rPr>
              <a:t>Project overview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3E0673-F5A4-13A6-9400-873E46D1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9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310" y="604242"/>
            <a:ext cx="7607379" cy="193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Collection: Web Scraping with Beautiful Soup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8310" y="3117413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42261" y="3209330"/>
            <a:ext cx="14597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81614" y="3117413"/>
            <a:ext cx="258270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 Scraping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81614" y="3571875"/>
            <a:ext cx="298073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utilized Beautiful Soup to extract relevant match data from official websites, such as ESPNcricinfo.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776" y="3117413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06434" y="3209330"/>
            <a:ext cx="24443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95079" y="3117413"/>
            <a:ext cx="258270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95078" y="3571875"/>
            <a:ext cx="2980731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Collected data included player statistics, each  player details , team scores, match details, and other key metrics.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8310" y="5443180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90587" y="5535097"/>
            <a:ext cx="24919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481614" y="5443180"/>
            <a:ext cx="258270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Structured Data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81614" y="5897642"/>
            <a:ext cx="2980730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extracted data was structured into a format suitable for data cleaning and analysis.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81776" y="5443180"/>
            <a:ext cx="493871" cy="49387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4804291" y="5535097"/>
            <a:ext cx="24884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95079" y="5443180"/>
            <a:ext cx="2980730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Data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95079" y="6220420"/>
            <a:ext cx="2980730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data collected encompassed both the 2022 and 2024 World Cups, ensuring a robust dataset for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909" y="390769"/>
            <a:ext cx="112312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and Preprocessing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30874" y="1632030"/>
            <a:ext cx="3848551" cy="999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Handling Missing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and Null Values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30874" y="255859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null values for player statistics (e.g., runs, wickets, strike rate) were filled with 0 to maintain data integrity.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975848" y="1644490"/>
            <a:ext cx="39285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Removing Players with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GB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Zero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975848" y="255114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Batsmen with a strike rate (SR) of 0 were removed from the dataset, as they did not contribute meaningfully to their teams.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46407" y="1626399"/>
            <a:ext cx="35624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Standardizing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46407" y="2452298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Ensured that metrics like strike rates, averages, and economy rates were calculated and formatted consistently across all players.</a:t>
            </a:r>
            <a:endParaRPr lang="en-US" sz="185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0A7313E1-B4E6-B1D2-8390-2BF100801534}"/>
              </a:ext>
            </a:extLst>
          </p:cNvPr>
          <p:cNvSpPr/>
          <p:nvPr/>
        </p:nvSpPr>
        <p:spPr>
          <a:xfrm>
            <a:off x="610909" y="47738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Dealing with Outliers: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2FCD9F43-D958-0DEC-2410-5BD9D23B0286}"/>
              </a:ext>
            </a:extLst>
          </p:cNvPr>
          <p:cNvSpPr/>
          <p:nvPr/>
        </p:nvSpPr>
        <p:spPr>
          <a:xfrm>
            <a:off x="530874" y="531808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or low strike rates, economy rates, or wickets taken were reviewed manually.</a:t>
            </a:r>
            <a:endParaRPr lang="en-US" sz="185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F9E020D6-AE9E-8AAB-D107-B66BD126827F}"/>
              </a:ext>
            </a:extLst>
          </p:cNvPr>
          <p:cNvSpPr/>
          <p:nvPr/>
        </p:nvSpPr>
        <p:spPr>
          <a:xfrm>
            <a:off x="4975848" y="4756054"/>
            <a:ext cx="36621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 Metrics</a:t>
            </a:r>
            <a:endParaRPr lang="en-US" sz="22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86F867CF-F22D-26CE-8E85-1A6970663B50}"/>
              </a:ext>
            </a:extLst>
          </p:cNvPr>
          <p:cNvSpPr/>
          <p:nvPr/>
        </p:nvSpPr>
        <p:spPr>
          <a:xfrm>
            <a:off x="4975848" y="5310639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combined measure of batting, bowling, and all-round performance to assess a player's overall contribution.</a:t>
            </a:r>
            <a:endParaRPr lang="en-US" sz="18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F7860CC1-118C-B9FE-4E28-94110D94E702}"/>
              </a:ext>
            </a:extLst>
          </p:cNvPr>
          <p:cNvSpPr/>
          <p:nvPr/>
        </p:nvSpPr>
        <p:spPr>
          <a:xfrm>
            <a:off x="9646407" y="4767076"/>
            <a:ext cx="35624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Cleaned Dataset</a:t>
            </a:r>
            <a:endParaRPr lang="en-US" sz="2200" dirty="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B682B4B1-484B-EAC0-BF4A-E293509F7393}"/>
              </a:ext>
            </a:extLst>
          </p:cNvPr>
          <p:cNvSpPr/>
          <p:nvPr/>
        </p:nvSpPr>
        <p:spPr>
          <a:xfrm>
            <a:off x="9646407" y="539055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fully </a:t>
            </a:r>
            <a:r>
              <a:rPr lang="en-GB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preprocessed</a:t>
            </a:r>
            <a:r>
              <a:rPr 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dataset with no null values, standardized formats, and non-performers removed, ready for detailed performance analysis.</a:t>
            </a:r>
            <a:endParaRPr lang="en-US" sz="18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2BDBF4-5FD1-C4FA-F157-05328E6E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348" y="334525"/>
            <a:ext cx="13989446" cy="71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Criteria for Player Selection</a:t>
            </a:r>
            <a:endParaRPr lang="en-US" sz="4400" dirty="0"/>
          </a:p>
        </p:txBody>
      </p:sp>
      <p:pic>
        <p:nvPicPr>
          <p:cNvPr id="18" name="Picture 17" descr="A screenshot of a sports game&#10;&#10;Description automatically generated with medium confidence">
            <a:extLst>
              <a:ext uri="{FF2B5EF4-FFF2-40B4-BE49-F238E27FC236}">
                <a16:creationId xmlns:a16="http://schemas.microsoft.com/office/drawing/2014/main" id="{FC66A7F2-924D-A380-3ADE-2833A97F0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5" y="1045537"/>
            <a:ext cx="4585530" cy="3227097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AA74C3-7EA9-A703-894B-37554D54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6" t="5244" r="4244"/>
          <a:stretch/>
        </p:blipFill>
        <p:spPr>
          <a:xfrm>
            <a:off x="4724427" y="1054614"/>
            <a:ext cx="4896155" cy="3185678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C910D5-5F76-E64C-5C01-75F8A60D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61" t="3650" r="4407"/>
          <a:stretch/>
        </p:blipFill>
        <p:spPr>
          <a:xfrm>
            <a:off x="9767034" y="1045538"/>
            <a:ext cx="4863366" cy="319354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608FD7-050F-8062-0E82-4E75CC2733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89" t="454" r="2085"/>
          <a:stretch/>
        </p:blipFill>
        <p:spPr>
          <a:xfrm>
            <a:off x="4724426" y="4557437"/>
            <a:ext cx="4896155" cy="3185678"/>
          </a:xfrm>
          <a:prstGeom prst="rect">
            <a:avLst/>
          </a:prstGeom>
        </p:spPr>
      </p:pic>
      <p:pic>
        <p:nvPicPr>
          <p:cNvPr id="26" name="Picture 25" descr="A screenshot of a game&#10;&#10;Description automatically generated">
            <a:extLst>
              <a:ext uri="{FF2B5EF4-FFF2-40B4-BE49-F238E27FC236}">
                <a16:creationId xmlns:a16="http://schemas.microsoft.com/office/drawing/2014/main" id="{6A16B549-FFA3-B37F-4D01-1D84A8E753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26" t="2315" r="5964" b="3154"/>
          <a:stretch/>
        </p:blipFill>
        <p:spPr>
          <a:xfrm>
            <a:off x="0" y="4516018"/>
            <a:ext cx="4585532" cy="3227097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D20B3E-25C8-71D5-B892-1DDC4B0BB7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83" t="721" r="2496" b="4927"/>
          <a:stretch/>
        </p:blipFill>
        <p:spPr>
          <a:xfrm>
            <a:off x="9767034" y="4557438"/>
            <a:ext cx="4863366" cy="32270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273688-0179-17C8-5091-A4B3B4715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8450" y="7784536"/>
            <a:ext cx="1851949" cy="445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D341B-2151-AB13-665F-467E4BE21F16}"/>
              </a:ext>
            </a:extLst>
          </p:cNvPr>
          <p:cNvSpPr txBox="1"/>
          <p:nvPr/>
        </p:nvSpPr>
        <p:spPr>
          <a:xfrm>
            <a:off x="0" y="133815"/>
            <a:ext cx="1455234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IN" sz="4400" dirty="0">
                <a:solidFill>
                  <a:srgbClr val="FFFFFF"/>
                </a:solidFill>
                <a:latin typeface="Unbounded" pitchFamily="34" charset="0"/>
              </a:rPr>
              <a:t>List of tournaments for the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FB03-C429-A9A0-53A9-DAC507A455F6}"/>
              </a:ext>
            </a:extLst>
          </p:cNvPr>
          <p:cNvSpPr/>
          <p:nvPr/>
        </p:nvSpPr>
        <p:spPr>
          <a:xfrm>
            <a:off x="4148254" y="1014761"/>
            <a:ext cx="6490009" cy="61666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3D367A-797B-6CBB-B646-5F0BBA3FC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83783"/>
              </p:ext>
            </p:extLst>
          </p:nvPr>
        </p:nvGraphicFramePr>
        <p:xfrm>
          <a:off x="4951140" y="1346094"/>
          <a:ext cx="4627757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567">
                  <a:extLst>
                    <a:ext uri="{9D8B030D-6E8A-4147-A177-3AD203B41FA5}">
                      <a16:colId xmlns:a16="http://schemas.microsoft.com/office/drawing/2014/main" val="2957850435"/>
                    </a:ext>
                  </a:extLst>
                </a:gridCol>
                <a:gridCol w="1694985">
                  <a:extLst>
                    <a:ext uri="{9D8B030D-6E8A-4147-A177-3AD203B41FA5}">
                      <a16:colId xmlns:a16="http://schemas.microsoft.com/office/drawing/2014/main" val="3105047074"/>
                    </a:ext>
                  </a:extLst>
                </a:gridCol>
                <a:gridCol w="1416205">
                  <a:extLst>
                    <a:ext uri="{9D8B030D-6E8A-4147-A177-3AD203B41FA5}">
                      <a16:colId xmlns:a16="http://schemas.microsoft.com/office/drawing/2014/main" val="645143259"/>
                    </a:ext>
                  </a:extLst>
                </a:gridCol>
              </a:tblGrid>
              <a:tr h="20838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match</a:t>
                      </a:r>
                      <a:endParaRPr lang="en-IN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year</a:t>
                      </a:r>
                      <a:endParaRPr lang="en-IN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1552525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t20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2020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2307632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t20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2022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63952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t20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2024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4161576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ipl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2024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0493495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ipl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2023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04585445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ipl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2022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3737357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ipl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2021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2004654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ipl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2020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8070141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odi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2024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423810"/>
                  </a:ext>
                </a:extLst>
              </a:tr>
              <a:tr h="20838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odi</a:t>
                      </a:r>
                      <a:endParaRPr lang="en-IN" sz="24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2019</a:t>
                      </a:r>
                      <a:endParaRPr lang="en-IN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29829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7B919E-4582-345C-2330-0F2F3F44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08" y="7781416"/>
            <a:ext cx="1683834" cy="3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1890" y="171643"/>
            <a:ext cx="1341071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Selected players 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82824" y="1307649"/>
            <a:ext cx="2816185" cy="372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87672" y="1666679"/>
            <a:ext cx="3135987" cy="1548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endParaRPr lang="en-US" sz="24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E6D53F3-4B4C-C551-BECC-1E28426EF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87" y="4328799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E0FAC-F755-8E70-42D7-705D355F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637FC5-3D2D-9D4A-9806-ADA62A1CED81}"/>
              </a:ext>
            </a:extLst>
          </p:cNvPr>
          <p:cNvSpPr/>
          <p:nvPr/>
        </p:nvSpPr>
        <p:spPr>
          <a:xfrm>
            <a:off x="1704095" y="1255990"/>
            <a:ext cx="9343543" cy="57176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2CFAFD-8572-0667-839A-8EE7C5355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95995"/>
              </p:ext>
            </p:extLst>
          </p:nvPr>
        </p:nvGraphicFramePr>
        <p:xfrm>
          <a:off x="2022144" y="1579676"/>
          <a:ext cx="9753600" cy="4823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210920088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2742711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24004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Player Name</a:t>
                      </a:r>
                      <a:endParaRPr lang="en-IN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400" b="1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Country</a:t>
                      </a:r>
                      <a:endParaRPr lang="en-IN" sz="2400" b="1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Role</a:t>
                      </a:r>
                      <a:endParaRPr lang="en-IN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100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Glenn Maxwell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Australia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Batting Allrounder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105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Jos Buttler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England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Wicketkeeper Batter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709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Arshdeep Singh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India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Bowler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150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David Warner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Australia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Opening Batter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32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Suryakumar</a:t>
                      </a:r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Yadav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India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Batter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305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Heinrich Klaasen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South Africa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Wicketkeeper Batter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5404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Glenn Phillips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New Zealand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Allrounder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509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Virat Kohli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India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Top order Batter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175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Marcus Stoinis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Australia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Batting Allrounder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213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Taskin Ahmed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Bangladesh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Bowler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233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Jasprit Bumrah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India</a:t>
                      </a:r>
                      <a:endParaRPr lang="en-IN" sz="1800" kern="120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Bowler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939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Travis Head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Australia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Batter</a:t>
                      </a:r>
                      <a:endParaRPr lang="en-IN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864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827F-DBF2-AEB3-1105-C32E5792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BF55567-A91E-0021-18E4-DF2AD7B3379A}"/>
              </a:ext>
            </a:extLst>
          </p:cNvPr>
          <p:cNvSpPr/>
          <p:nvPr/>
        </p:nvSpPr>
        <p:spPr>
          <a:xfrm>
            <a:off x="531890" y="171643"/>
            <a:ext cx="13410712" cy="1084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Selected batsman stats</a:t>
            </a:r>
            <a:endParaRPr lang="en-US" sz="4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33AB8-9AC9-62AA-E660-46606D4D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450" y="7612284"/>
            <a:ext cx="1851949" cy="61731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3746D2C-2C71-52F9-45AD-6263A4AC9948}"/>
              </a:ext>
            </a:extLst>
          </p:cNvPr>
          <p:cNvSpPr/>
          <p:nvPr/>
        </p:nvSpPr>
        <p:spPr>
          <a:xfrm>
            <a:off x="609844" y="4261335"/>
            <a:ext cx="13410712" cy="1084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Selected bowler stats</a:t>
            </a:r>
            <a:endParaRPr lang="en-US" sz="4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F1AED1-246F-9F6E-67E6-F41BA2D8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59504"/>
              </p:ext>
            </p:extLst>
          </p:nvPr>
        </p:nvGraphicFramePr>
        <p:xfrm>
          <a:off x="682824" y="782877"/>
          <a:ext cx="12617452" cy="34093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3020">
                  <a:extLst>
                    <a:ext uri="{9D8B030D-6E8A-4147-A177-3AD203B41FA5}">
                      <a16:colId xmlns:a16="http://schemas.microsoft.com/office/drawing/2014/main" val="4006299710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2490698044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222879471"/>
                    </a:ext>
                  </a:extLst>
                </a:gridCol>
                <a:gridCol w="1215483">
                  <a:extLst>
                    <a:ext uri="{9D8B030D-6E8A-4147-A177-3AD203B41FA5}">
                      <a16:colId xmlns:a16="http://schemas.microsoft.com/office/drawing/2014/main" val="605607915"/>
                    </a:ext>
                  </a:extLst>
                </a:gridCol>
                <a:gridCol w="1326995">
                  <a:extLst>
                    <a:ext uri="{9D8B030D-6E8A-4147-A177-3AD203B41FA5}">
                      <a16:colId xmlns:a16="http://schemas.microsoft.com/office/drawing/2014/main" val="1773098829"/>
                    </a:ext>
                  </a:extLst>
                </a:gridCol>
                <a:gridCol w="2821258">
                  <a:extLst>
                    <a:ext uri="{9D8B030D-6E8A-4147-A177-3AD203B41FA5}">
                      <a16:colId xmlns:a16="http://schemas.microsoft.com/office/drawing/2014/main" val="3617069015"/>
                    </a:ext>
                  </a:extLst>
                </a:gridCol>
                <a:gridCol w="2461291">
                  <a:extLst>
                    <a:ext uri="{9D8B030D-6E8A-4147-A177-3AD203B41FA5}">
                      <a16:colId xmlns:a16="http://schemas.microsoft.com/office/drawing/2014/main" val="604059996"/>
                    </a:ext>
                  </a:extLst>
                </a:gridCol>
              </a:tblGrid>
              <a:tr h="3747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SNO.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batsmanName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Total_Innings_Batted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Total_Runs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Average_SR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Avg_Boundary_Percentage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Avg_Batting_Average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20944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David Warner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1256.0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124.000602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60.686703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41.974026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144222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Glenn Maxwell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60.0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1791.0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145.685786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60.195534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30.102515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339066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Glenn Phillips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544.0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124.623148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59.993066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33.622222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7136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Heinrich Klaasen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373.0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123.195000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51.179057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37.300000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045409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Jos Buttler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863.0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128.744118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60.396760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50.764706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793501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Marcus Stoinis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382.0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138.954167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54.491348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27.566667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46775"/>
                  </a:ext>
                </a:extLst>
              </a:tr>
              <a:tr h="3523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Suryakumar</a:t>
                      </a:r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Yadav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1104.0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158.564278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59.987820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38.391667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478036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Travis Head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584.0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120.003571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71.226581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45.630952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57090"/>
                  </a:ext>
                </a:extLst>
              </a:tr>
              <a:tr h="3317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Virat Kohli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1563.0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137.169848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53.269785</a:t>
                      </a:r>
                      <a:endParaRPr lang="en-IN" sz="1800" kern="120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48.850505</a:t>
                      </a:r>
                      <a:endParaRPr lang="en-IN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09109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2819F54-63B9-50EE-D107-2748C4D9F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94533"/>
              </p:ext>
            </p:extLst>
          </p:nvPr>
        </p:nvGraphicFramePr>
        <p:xfrm>
          <a:off x="682825" y="4940734"/>
          <a:ext cx="12617452" cy="2987040"/>
        </p:xfrm>
        <a:graphic>
          <a:graphicData uri="http://schemas.openxmlformats.org/drawingml/2006/table">
            <a:tbl>
              <a:tblPr/>
              <a:tblGrid>
                <a:gridCol w="643906">
                  <a:extLst>
                    <a:ext uri="{9D8B030D-6E8A-4147-A177-3AD203B41FA5}">
                      <a16:colId xmlns:a16="http://schemas.microsoft.com/office/drawing/2014/main" val="2992068683"/>
                    </a:ext>
                  </a:extLst>
                </a:gridCol>
                <a:gridCol w="1751006">
                  <a:extLst>
                    <a:ext uri="{9D8B030D-6E8A-4147-A177-3AD203B41FA5}">
                      <a16:colId xmlns:a16="http://schemas.microsoft.com/office/drawing/2014/main" val="2835249055"/>
                    </a:ext>
                  </a:extLst>
                </a:gridCol>
                <a:gridCol w="1973996">
                  <a:extLst>
                    <a:ext uri="{9D8B030D-6E8A-4147-A177-3AD203B41FA5}">
                      <a16:colId xmlns:a16="http://schemas.microsoft.com/office/drawing/2014/main" val="2804551815"/>
                    </a:ext>
                  </a:extLst>
                </a:gridCol>
                <a:gridCol w="2040443">
                  <a:extLst>
                    <a:ext uri="{9D8B030D-6E8A-4147-A177-3AD203B41FA5}">
                      <a16:colId xmlns:a16="http://schemas.microsoft.com/office/drawing/2014/main" val="1280430004"/>
                    </a:ext>
                  </a:extLst>
                </a:gridCol>
                <a:gridCol w="2100094">
                  <a:extLst>
                    <a:ext uri="{9D8B030D-6E8A-4147-A177-3AD203B41FA5}">
                      <a16:colId xmlns:a16="http://schemas.microsoft.com/office/drawing/2014/main" val="742870814"/>
                    </a:ext>
                  </a:extLst>
                </a:gridCol>
                <a:gridCol w="1701889">
                  <a:extLst>
                    <a:ext uri="{9D8B030D-6E8A-4147-A177-3AD203B41FA5}">
                      <a16:colId xmlns:a16="http://schemas.microsoft.com/office/drawing/2014/main" val="3863874626"/>
                    </a:ext>
                  </a:extLst>
                </a:gridCol>
                <a:gridCol w="2406118">
                  <a:extLst>
                    <a:ext uri="{9D8B030D-6E8A-4147-A177-3AD203B41FA5}">
                      <a16:colId xmlns:a16="http://schemas.microsoft.com/office/drawing/2014/main" val="4090594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Sno.</a:t>
                      </a: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bowlerName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Total_Inning_Bowled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Avg_Bowling_Economy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Avg_Bowling_Strike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Avg_Bowling_Avg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0" marR="60960" marT="30480" marB="3048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Avg_Dot_Ball_Percentage</a:t>
                      </a:r>
                      <a:endParaRPr lang="en-IN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039782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Arshdeep Singh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8.276667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12.563333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18.023333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45.480000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881005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Glenn Maxwell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39.0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7.082000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16.712000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16.516000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37.998000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939779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Glenn Phillips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7.355000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6.835000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5.640000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36.200000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736368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Jasprit Bumrah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6.810000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13.436667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14.806667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46.900000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379075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Marcus Stoinis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8.156667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13.500000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18.880000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32.876667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371806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Taskin Ahmed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7.343333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13.483333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17.176667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56.543333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58360"/>
                  </a:ext>
                </a:extLst>
              </a:tr>
              <a:tr h="32568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Travis Head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4.460000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15.000000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10.500000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49.560000</a:t>
                      </a:r>
                    </a:p>
                  </a:txBody>
                  <a:tcPr marL="60960" marR="60960" marT="30480" marB="3048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31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82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917</Words>
  <Application>Microsoft Office PowerPoint</Application>
  <PresentationFormat>Custom</PresentationFormat>
  <Paragraphs>280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Udit Kumar</cp:lastModifiedBy>
  <cp:revision>4</cp:revision>
  <dcterms:created xsi:type="dcterms:W3CDTF">2024-10-15T13:40:56Z</dcterms:created>
  <dcterms:modified xsi:type="dcterms:W3CDTF">2024-11-24T18:44:39Z</dcterms:modified>
</cp:coreProperties>
</file>